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10</c:v>
                </c:pt>
                <c:pt idx="2">
                  <c:v>8</c:v>
                </c:pt>
                <c:pt idx="3">
                  <c:v>29</c:v>
                </c:pt>
                <c:pt idx="4">
                  <c:v>0</c:v>
                </c:pt>
                <c:pt idx="5">
                  <c:v>0</c:v>
                </c:pt>
                <c:pt idx="6">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Sheet1!$B$2:$B$6</c:f>
              <c:numCache>
                <c:formatCode>0.0</c:formatCode>
                <c:ptCount val="5"/>
                <c:pt idx="0">
                  <c:v>8</c:v>
                </c:pt>
                <c:pt idx="1">
                  <c:v>7.5</c:v>
                </c:pt>
                <c:pt idx="2">
                  <c:v>7.3</c:v>
                </c:pt>
                <c:pt idx="3">
                  <c:v>7.3</c:v>
                </c:pt>
                <c:pt idx="4">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Cambridge University Hospitals NHS Foundation Trust</c:v>
                </c:pt>
                <c:pt idx="4">
                  <c:v>Milton Keynes University Hospital NHS Foundation Trust</c:v>
                </c:pt>
              </c:strCache>
            </c:strRef>
          </c:cat>
          <c:val>
            <c:numRef>
              <c:f>Sheet1!$C$2:$C$6</c:f>
              <c:numCache>
                <c:formatCode>0.0</c:formatCode>
                <c:ptCount val="5"/>
                <c:pt idx="0">
                  <c:v>2</c:v>
                </c:pt>
                <c:pt idx="1">
                  <c:v>2.5</c:v>
                </c:pt>
                <c:pt idx="2">
                  <c:v>2.7</c:v>
                </c:pt>
                <c:pt idx="3">
                  <c:v>2.7</c:v>
                </c:pt>
                <c:pt idx="4">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Hospitals NHS Trust</c:v>
                </c:pt>
                <c:pt idx="2">
                  <c:v>The Queen Elizabeth Hospital King's Lynn NHS Foundation Trust</c:v>
                </c:pt>
                <c:pt idx="3">
                  <c:v>Bedfordshire Hospitals NHS Foundation Trust</c:v>
                </c:pt>
                <c:pt idx="4">
                  <c:v>Mid and South Essex NHS Foundation Trust</c:v>
                </c:pt>
              </c:strCache>
            </c:strRef>
          </c:cat>
          <c:val>
            <c:numRef>
              <c:f>Sheet1!$B$2:$B$6</c:f>
              <c:numCache>
                <c:formatCode>0.0</c:formatCode>
                <c:ptCount val="5"/>
                <c:pt idx="0">
                  <c:v>6.6</c:v>
                </c:pt>
                <c:pt idx="1">
                  <c:v>6.7</c:v>
                </c:pt>
                <c:pt idx="2">
                  <c:v>6.7</c:v>
                </c:pt>
                <c:pt idx="3">
                  <c:v>6.8</c:v>
                </c:pt>
                <c:pt idx="4">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Hospitals NHS Trust</c:v>
                </c:pt>
                <c:pt idx="2">
                  <c:v>The Queen Elizabeth Hospital King's Lynn NHS Foundation Trust</c:v>
                </c:pt>
                <c:pt idx="3">
                  <c:v>Bedfordshire Hospitals NHS Foundation Trust</c:v>
                </c:pt>
                <c:pt idx="4">
                  <c:v>Mid and South Essex NHS Foundation Trust</c:v>
                </c:pt>
              </c:strCache>
            </c:strRef>
          </c:cat>
          <c:val>
            <c:numRef>
              <c:f>Sheet1!$C$2:$C$6</c:f>
              <c:numCache>
                <c:formatCode>0.0</c:formatCode>
                <c:ptCount val="5"/>
                <c:pt idx="0">
                  <c:v>3.4000000000000004</c:v>
                </c:pt>
                <c:pt idx="1">
                  <c:v>3.3</c:v>
                </c:pt>
                <c:pt idx="2">
                  <c:v>3.3</c:v>
                </c:pt>
                <c:pt idx="3">
                  <c:v>3.2</c:v>
                </c:pt>
                <c:pt idx="4">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0.16061989855499981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9.421299999999988E-2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0.9835799999999999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9.421400000000002E-2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0.33793499999999987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0.61124300000000087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6.248888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0.14594417342529997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9.6535000000000259E-2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1.0078059999999995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9.653400000000012E-2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0.34625899999999987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0.81788099999999986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6.6927640000000004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1.3597539999999997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0.48704999999999998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0.13578600000000041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1.417586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0.13578599999999952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0.41444931179690059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7.7597610000000001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6.88329999999997E-2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0.35379200000000033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9.8634999999999806E-2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1.0297299999999998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9.8634999999999806E-2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0.35379200000000033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0.56891300000000022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6.4284549999999996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0.1133930000000003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0.34855500000000017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9.7173999999999872E-2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1.0144869999999999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9.717400000000076E-2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0.34855400000000003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0.75131499999999996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7.2310160000000003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7.1211999999999165E-2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0.14695999999999998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4.0971000000000757E-2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0.4277350000000002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4.097099999999898E-2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0.14695999999999998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0.1474170000000008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8.8585689999999992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33</c:v>
                </c:pt>
                <c:pt idx="2">
                  <c:v>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0.10221999999999998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0.32352599999999976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9.0196000000000165E-2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0.94164099999999973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9.0196000000000609E-2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0.32352599999999931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0.76447200000000048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4.4300040000000003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0.326187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0.34346399999999999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9.575499999999959E-2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0.99966899999999992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9.5755000000000479E-2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0.34346299999999985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0.86081099999999999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5.931012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0.35851498525759951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0.15613900000000047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1.6300609999999995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0.15613800000000033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0.56005200000000066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0.646509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6.6550989999999999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0.84510299999999994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0.41986399999999957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0.11705499999999969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1.2220370000000003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0.11705500000000058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0.41986399999999868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0.35229400000000055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7.4605040000000002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1.1876279999999997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0.42133900000000057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0.1174659999999994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1.2263310000000001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0.11746600000000029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0.42133899999999969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0.85073300000000085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5.8542170000000002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249E-4525-A1CE-EE1557F7947F}"/>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249E-4525-A1CE-EE1557F7947F}"/>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249E-4525-A1CE-EE1557F7947F}"/>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249E-4525-A1CE-EE1557F7947F}"/>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249E-4525-A1CE-EE1557F7947F}"/>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249E-4525-A1CE-EE1557F7947F}"/>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249E-4525-A1CE-EE1557F7947F}"/>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249E-4525-A1CE-EE1557F7947F}"/>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249E-4525-A1CE-EE1557F7947F}"/>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249E-4525-A1CE-EE1557F7947F}"/>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249E-4525-A1CE-EE1557F7947F}"/>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249E-4525-A1CE-EE1557F7947F}"/>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249E-4525-A1CE-EE1557F7947F}"/>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249E-4525-A1CE-EE1557F7947F}"/>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249E-4525-A1CE-EE1557F7947F}"/>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The hospital and ward Q11. Were you offered food that met any dietary needs or requirements you had?</c:v>
                </c:pt>
                <c:pt idx="2">
                  <c:v>Admission to hospital Q2. How did you feel about the length of time you were on the waiting list before your admission to hospital?</c:v>
                </c:pt>
                <c:pt idx="3">
                  <c:v>Feedback on care Q49. During your hospital stay, were you ever asked to give your views on the quality of your care?</c:v>
                </c:pt>
                <c:pt idx="4">
                  <c:v>Nurses Q22. In your opinion, were there enough nurses on duty to care for you in hospital?</c:v>
                </c:pt>
              </c:strCache>
            </c:strRef>
          </c:cat>
          <c:val>
            <c:numRef>
              <c:f>Sheet1!$B$2:$B$6</c:f>
              <c:numCache>
                <c:formatCode>0.0</c:formatCode>
                <c:ptCount val="5"/>
                <c:pt idx="0">
                  <c:v>7.9</c:v>
                </c:pt>
                <c:pt idx="1">
                  <c:v>8.5</c:v>
                </c:pt>
                <c:pt idx="2">
                  <c:v>7.7</c:v>
                </c:pt>
                <c:pt idx="3">
                  <c:v>1.5</c:v>
                </c:pt>
                <c:pt idx="4">
                  <c:v>7.4</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The hospital and ward Q11. Were you offered food that met any dietary needs or requirements you had?</c:v>
                </c:pt>
                <c:pt idx="2">
                  <c:v>Admission to hospital Q2. How did you feel about the length of time you were on the waiting list before your admission to hospital?</c:v>
                </c:pt>
                <c:pt idx="3">
                  <c:v>Feedback on care Q49. During your hospital stay, were you ever asked to give your views on the quality of your care?</c:v>
                </c:pt>
                <c:pt idx="4">
                  <c:v>Nurses Q22. In your opinion, were there enough nurses on duty to care for you in hospital?</c:v>
                </c:pt>
              </c:strCache>
            </c:strRef>
          </c:cat>
          <c:val>
            <c:numRef>
              <c:f>Sheet1!$C$2:$C$6</c:f>
              <c:numCache>
                <c:formatCode>0.0</c:formatCode>
                <c:ptCount val="5"/>
                <c:pt idx="0">
                  <c:v>7.5</c:v>
                </c:pt>
                <c:pt idx="1">
                  <c:v>8.3000000000000007</c:v>
                </c:pt>
                <c:pt idx="2">
                  <c:v>7.5</c:v>
                </c:pt>
                <c:pt idx="3">
                  <c:v>1.4</c:v>
                </c:pt>
                <c:pt idx="4">
                  <c:v>7.3</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Your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1.5204340264112499</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2.4</c:v>
                </c:pt>
                <c:pt idx="1">
                  <c:v>2.2000000000000002</c:v>
                </c:pt>
                <c:pt idx="2">
                  <c:v>2</c:v>
                </c:pt>
                <c:pt idx="3">
                  <c:v>1.8</c:v>
                </c:pt>
                <c:pt idx="4">
                  <c:v>1.8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7.6</c:v>
                </c:pt>
                <c:pt idx="1">
                  <c:v>7.8</c:v>
                </c:pt>
                <c:pt idx="2">
                  <c:v>8</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Sheet1!$B$2:$B$6</c:f>
              <c:numCache>
                <c:formatCode>0.0</c:formatCode>
                <c:ptCount val="5"/>
                <c:pt idx="0">
                  <c:v>0.6</c:v>
                </c:pt>
                <c:pt idx="1">
                  <c:v>0.7</c:v>
                </c:pt>
                <c:pt idx="2">
                  <c:v>0.8</c:v>
                </c:pt>
                <c:pt idx="3">
                  <c:v>0.9</c:v>
                </c:pt>
                <c:pt idx="4">
                  <c:v>1.1000000000000001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Norfolk and Norwich University Hospitals NHS Foundation Trust</c:v>
                </c:pt>
                <c:pt idx="1">
                  <c:v>Mid and South Essex NHS Foundation Trust</c:v>
                </c:pt>
                <c:pt idx="2">
                  <c:v>East Suffolk and North Essex NHS Foundation Trust</c:v>
                </c:pt>
                <c:pt idx="3">
                  <c:v>The Princess Alexandra Hospital NHS Trust</c:v>
                </c:pt>
                <c:pt idx="4">
                  <c:v>Cambridge University Hospitals NHS Foundation Trust</c:v>
                </c:pt>
              </c:strCache>
            </c:strRef>
          </c:cat>
          <c:val>
            <c:numRef>
              <c:f>Sheet1!$C$2:$C$6</c:f>
              <c:numCache>
                <c:formatCode>0.0</c:formatCode>
                <c:ptCount val="5"/>
                <c:pt idx="0">
                  <c:v>9.4</c:v>
                </c:pt>
                <c:pt idx="1">
                  <c:v>9.3000000000000007</c:v>
                </c:pt>
                <c:pt idx="2">
                  <c:v>9.1999999999999993</c:v>
                </c:pt>
                <c:pt idx="3">
                  <c:v>9.1</c:v>
                </c:pt>
                <c:pt idx="4">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8.7936557190600062E-2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0.12738799999999995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1.3299099999999999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0.12738800000000028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0.45692599999999972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0.81402300000000016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1.5204340000000001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Your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8.7843955754239609</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0-DFB1-46C8-9750-0A871099C563}"/>
              </c:ext>
            </c:extLst>
          </c:dPt>
          <c:dPt>
            <c:idx val="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1-DFB1-46C8-9750-0A871099C563}"/>
              </c:ext>
            </c:extLst>
          </c:dPt>
          <c:dPt>
            <c:idx val="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2-DFB1-46C8-9750-0A871099C563}"/>
              </c:ext>
            </c:extLst>
          </c:dPt>
          <c:dPt>
            <c:idx val="2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3-DFB1-46C8-9750-0A871099C563}"/>
              </c:ext>
            </c:extLst>
          </c:dPt>
          <c:dPt>
            <c:idx val="2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4-DFB1-46C8-9750-0A871099C563}"/>
              </c:ext>
            </c:extLst>
          </c:dPt>
          <c:dPt>
            <c:idx val="2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5-DFB1-46C8-9750-0A871099C563}"/>
              </c:ext>
            </c:extLst>
          </c:dPt>
          <c:dPt>
            <c:idx val="30"/>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6-DFB1-46C8-9750-0A871099C563}"/>
              </c:ext>
            </c:extLst>
          </c:dPt>
          <c:dPt>
            <c:idx val="31"/>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7-DFB1-46C8-9750-0A871099C563}"/>
              </c:ext>
            </c:extLst>
          </c:dPt>
          <c:dPt>
            <c:idx val="32"/>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8-DFB1-46C8-9750-0A871099C563}"/>
              </c:ext>
            </c:extLst>
          </c:dPt>
          <c:dPt>
            <c:idx val="33"/>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9-DFB1-46C8-9750-0A871099C563}"/>
              </c:ext>
            </c:extLst>
          </c:dPt>
          <c:dPt>
            <c:idx val="34"/>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A-DFB1-46C8-9750-0A871099C563}"/>
              </c:ext>
            </c:extLst>
          </c:dPt>
          <c:dPt>
            <c:idx val="35"/>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B-DFB1-46C8-9750-0A871099C563}"/>
              </c:ext>
            </c:extLst>
          </c:dPt>
          <c:dPt>
            <c:idx val="36"/>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C-DFB1-46C8-9750-0A871099C563}"/>
              </c:ext>
            </c:extLst>
          </c:dPt>
          <c:dPt>
            <c:idx val="37"/>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D-DFB1-46C8-9750-0A871099C563}"/>
              </c:ext>
            </c:extLst>
          </c:dPt>
          <c:dPt>
            <c:idx val="38"/>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E-DFB1-46C8-9750-0A871099C563}"/>
              </c:ext>
            </c:extLst>
          </c:dPt>
          <c:dPt>
            <c:idx val="39"/>
            <c:invertIfNegative val="0"/>
            <c:bubble3D val="0"/>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c:ext xmlns:c15="http://schemas.microsoft.com/office/drawing/2012/chart" uri="{CE6537A1-D6FC-4f65-9D91-7224C49458BB}">
                <c15:showLeaderLines val="1"/>
              </c:ext>
            </c:extLst>
          </c:dLbls>
          <c:cat>
            <c:strRef>
              <c:f>Sheet1!$A$2:$A$6</c:f>
              <c:strCache>
                <c:ptCount val="5"/>
                <c:pt idx="0">
                  <c:v>Leaving hospital Q43. Did hospital staff tell you who to contact if you were worried about your condition or treatment after you left hospital?</c:v>
                </c:pt>
                <c:pt idx="1">
                  <c:v>Operations and procedures Q34. After the operations or procedures, how well did hospital staff explain how the operation or procedure had gone?</c:v>
                </c:pt>
                <c:pt idx="2">
                  <c:v>The hospital and ward Q5. Were you ever prevented from sleeping at night by noise from other patients?</c:v>
                </c:pt>
                <c:pt idx="3">
                  <c:v>Leaving hospital Q39. Before you left hospital, were you given any information about what you should or should not do after leaving hospital?</c:v>
                </c:pt>
                <c:pt idx="4">
                  <c:v>The hospital and ward Q7. Did the hospital staff explain the reasons for changing wards during the night in a way you could understand?</c:v>
                </c:pt>
              </c:strCache>
            </c:strRef>
          </c:cat>
          <c:val>
            <c:numRef>
              <c:f>Sheet1!$B$2:$B$6</c:f>
              <c:numCache>
                <c:formatCode>0.0</c:formatCode>
                <c:ptCount val="5"/>
                <c:pt idx="0">
                  <c:v>6.7</c:v>
                </c:pt>
                <c:pt idx="1">
                  <c:v>7</c:v>
                </c:pt>
                <c:pt idx="2">
                  <c:v>5.2</c:v>
                </c:pt>
                <c:pt idx="3">
                  <c:v>7.2</c:v>
                </c:pt>
                <c:pt idx="4">
                  <c:v>6</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Leaving hospital Q43. Did hospital staff tell you who to contact if you were worried about your condition or treatment after you left hospital?</c:v>
                </c:pt>
                <c:pt idx="1">
                  <c:v>Operations and procedures Q34. After the operations or procedures, how well did hospital staff explain how the operation or procedure had gone?</c:v>
                </c:pt>
                <c:pt idx="2">
                  <c:v>The hospital and ward Q5. Were you ever prevented from sleeping at night by noise from other patients?</c:v>
                </c:pt>
                <c:pt idx="3">
                  <c:v>Leaving hospital Q39. Before you left hospital, were you given any information about what you should or should not do after leaving hospital?</c:v>
                </c:pt>
                <c:pt idx="4">
                  <c:v>The hospital and ward Q7. Did the hospital staff explain the reasons for changing wards during the night in a way you could understand?</c:v>
                </c:pt>
              </c:strCache>
            </c:strRef>
          </c:cat>
          <c:val>
            <c:numRef>
              <c:f>Sheet1!$C$2:$C$6</c:f>
              <c:numCache>
                <c:formatCode>0.0</c:formatCode>
                <c:ptCount val="5"/>
                <c:pt idx="0">
                  <c:v>7.6</c:v>
                </c:pt>
                <c:pt idx="1">
                  <c:v>7.9</c:v>
                </c:pt>
                <c:pt idx="2">
                  <c:v>6</c:v>
                </c:pt>
                <c:pt idx="3">
                  <c:v>8</c:v>
                </c:pt>
                <c:pt idx="4">
                  <c:v>6.7</c:v>
                </c:pt>
              </c:numCache>
            </c:numRef>
          </c:val>
          <c:extLst xmlns:mc="http://schemas.openxmlformats.org/markup-compatibility/2006" xmlns:c14="http://schemas.microsoft.com/office/drawing/2007/8/2/chart" xmlns:c16="http://schemas.microsoft.com/office/drawing/2014/chart" xmlns:c15="http://schemas.microsoft.com/office/drawing/2012/chart">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Sheet1!$B$2:$B$6</c:f>
              <c:numCache>
                <c:formatCode>0.0</c:formatCode>
                <c:ptCount val="5"/>
                <c:pt idx="0">
                  <c:v>9.6</c:v>
                </c:pt>
                <c:pt idx="1">
                  <c:v>9.3000000000000007</c:v>
                </c:pt>
                <c:pt idx="2">
                  <c:v>9.3000000000000007</c:v>
                </c:pt>
                <c:pt idx="3">
                  <c:v>9.3000000000000007</c:v>
                </c:pt>
                <c:pt idx="4">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James Paget University Hospitals NHS Foundation Trust</c:v>
                </c:pt>
                <c:pt idx="3">
                  <c:v>West Suffolk NHS Foundation Trust</c:v>
                </c:pt>
                <c:pt idx="4">
                  <c:v>East Suffolk and North Essex NHS Foundation Trust</c:v>
                </c:pt>
              </c:strCache>
            </c:strRef>
          </c:cat>
          <c:val>
            <c:numRef>
              <c:f>Sheet1!$C$2:$C$6</c:f>
              <c:numCache>
                <c:formatCode>0.0</c:formatCode>
                <c:ptCount val="5"/>
                <c:pt idx="0">
                  <c:v>0.40000000000000036</c:v>
                </c:pt>
                <c:pt idx="1">
                  <c:v>0.69999999999999929</c:v>
                </c:pt>
                <c:pt idx="2">
                  <c:v>0.69999999999999929</c:v>
                </c:pt>
                <c:pt idx="3">
                  <c:v>0.69999999999999929</c:v>
                </c:pt>
                <c:pt idx="4">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Hospitals NHS Trust</c:v>
                </c:pt>
                <c:pt idx="4">
                  <c:v>Bedfordshire Hospitals NHS Foundation Trust</c:v>
                </c:pt>
              </c:strCache>
            </c:strRef>
          </c:cat>
          <c:val>
            <c:numRef>
              <c:f>Sheet1!$B$2:$B$6</c:f>
              <c:numCache>
                <c:formatCode>0.0</c:formatCode>
                <c:ptCount val="5"/>
                <c:pt idx="0">
                  <c:v>8.6</c:v>
                </c:pt>
                <c:pt idx="1">
                  <c:v>8.6999999999999993</c:v>
                </c:pt>
                <c:pt idx="2">
                  <c:v>8.6999999999999993</c:v>
                </c:pt>
                <c:pt idx="3">
                  <c:v>8.8000000000000007</c:v>
                </c:pt>
                <c:pt idx="4">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Milton Keynes University Hospital NHS Foundation Trust</c:v>
                </c:pt>
                <c:pt idx="2">
                  <c:v>The Queen Elizabeth Hospital King's Lynn NHS Foundation Trust</c:v>
                </c:pt>
                <c:pt idx="3">
                  <c:v>West Hertfordshire Hospitals NHS Trust</c:v>
                </c:pt>
                <c:pt idx="4">
                  <c:v>Bedfordshire Hospitals NHS Foundation Trust</c:v>
                </c:pt>
              </c:strCache>
            </c:strRef>
          </c:cat>
          <c:val>
            <c:numRef>
              <c:f>Sheet1!$C$2:$C$6</c:f>
              <c:numCache>
                <c:formatCode>0.0</c:formatCode>
                <c:ptCount val="5"/>
                <c:pt idx="0">
                  <c:v>1.4000000000000004</c:v>
                </c:pt>
                <c:pt idx="1">
                  <c:v>1.3000000000000007</c:v>
                </c:pt>
                <c:pt idx="2">
                  <c:v>1.3000000000000007</c:v>
                </c:pt>
                <c:pt idx="3">
                  <c:v>1.1999999999999993</c:v>
                </c:pt>
                <c:pt idx="4">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0.21999100000000027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0.23465700000000034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6.5421000000000618E-2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0.68298300000000012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6.5420999999998841E-2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0.23465700000000034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4.7449000000000296E-2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8.7843959999999992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Your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Sheet1!$B$2:$B$6</c:f>
              <c:numCache>
                <c:formatCode>0.0</c:formatCode>
                <c:ptCount val="5"/>
                <c:pt idx="0">
                  <c:v>9.1999999999999993</c:v>
                </c:pt>
                <c:pt idx="1">
                  <c:v>8.4</c:v>
                </c:pt>
                <c:pt idx="2">
                  <c:v>8.4</c:v>
                </c:pt>
                <c:pt idx="3">
                  <c:v>8.4</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Cambridge University Hospitals NHS Foundation Trust</c:v>
                </c:pt>
                <c:pt idx="3">
                  <c:v>West Suffolk NHS Foundation Trust</c:v>
                </c:pt>
                <c:pt idx="4">
                  <c:v>East Suffolk and North Essex NHS Foundation Trust</c:v>
                </c:pt>
              </c:strCache>
            </c:strRef>
          </c:cat>
          <c:val>
            <c:numRef>
              <c:f>Sheet1!$C$2:$C$6</c:f>
              <c:numCache>
                <c:formatCode>0.0</c:formatCode>
                <c:ptCount val="5"/>
                <c:pt idx="0">
                  <c:v>0.80000000000000071</c:v>
                </c:pt>
                <c:pt idx="1">
                  <c:v>1.5999999999999996</c:v>
                </c:pt>
                <c:pt idx="2">
                  <c:v>1.5999999999999996</c:v>
                </c:pt>
                <c:pt idx="3">
                  <c:v>1.5999999999999996</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Hospitals NHS Trust</c:v>
                </c:pt>
                <c:pt idx="3">
                  <c:v>The Queen Elizabeth Hospital King's Lynn NHS Foundation Trust</c:v>
                </c:pt>
                <c:pt idx="4">
                  <c:v>Milton Keynes University Hospital NHS Foundation Trust</c:v>
                </c:pt>
              </c:strCache>
            </c:strRef>
          </c:cat>
          <c:val>
            <c:numRef>
              <c:f>Sheet1!$B$2:$B$6</c:f>
              <c:numCache>
                <c:formatCode>0.0</c:formatCode>
                <c:ptCount val="5"/>
                <c:pt idx="0">
                  <c:v>7.5</c:v>
                </c:pt>
                <c:pt idx="1">
                  <c:v>7.6</c:v>
                </c:pt>
                <c:pt idx="2">
                  <c:v>7.6</c:v>
                </c:pt>
                <c:pt idx="3">
                  <c:v>7.7</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Hospitals NHS Trust</c:v>
                </c:pt>
                <c:pt idx="3">
                  <c:v>The Queen Elizabeth Hospital King's Lynn NHS Foundation Trust</c:v>
                </c:pt>
                <c:pt idx="4">
                  <c:v>Milton Keynes University Hospital NHS Foundation Trust</c:v>
                </c:pt>
              </c:strCache>
            </c:strRef>
          </c:cat>
          <c:val>
            <c:numRef>
              <c:f>Sheet1!$C$2:$C$6</c:f>
              <c:numCache>
                <c:formatCode>0.0</c:formatCode>
                <c:ptCount val="5"/>
                <c:pt idx="0">
                  <c:v>2.5</c:v>
                </c:pt>
                <c:pt idx="1">
                  <c:v>2.4000000000000004</c:v>
                </c:pt>
                <c:pt idx="2">
                  <c:v>2.4000000000000004</c:v>
                </c:pt>
                <c:pt idx="3">
                  <c:v>2.2999999999999998</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0.25227102827430059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8.3580999999999683E-2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0.87258099999999938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8.3582000000001599E-2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0.29979899999999837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0.44162600000000118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7.6158890000000001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6.2</c:v>
                </c:pt>
                <c:pt idx="1">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3.8</c:v>
                </c:pt>
                <c:pt idx="1">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c:v>
                </c:pt>
                <c:pt idx="1">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7.9</c:v>
                </c:pt>
                <c:pt idx="1">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8.3000000000000007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Your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7.1175506604194796</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Sheet1!$B$2:$B$6</c:f>
              <c:numCache>
                <c:formatCode>0.0</c:formatCode>
                <c:ptCount val="5"/>
                <c:pt idx="0">
                  <c:v>9</c:v>
                </c:pt>
                <c:pt idx="1">
                  <c:v>7.9</c:v>
                </c:pt>
                <c:pt idx="2">
                  <c:v>7.3</c:v>
                </c:pt>
                <c:pt idx="3">
                  <c:v>7.2</c:v>
                </c:pt>
                <c:pt idx="4">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and North Hertfordshire NHS Trust</c:v>
                </c:pt>
                <c:pt idx="3">
                  <c:v>Cambridge University Hospitals NHS Foundation Trust</c:v>
                </c:pt>
                <c:pt idx="4">
                  <c:v>Milton Keynes University Hospital NHS Foundation Trust</c:v>
                </c:pt>
              </c:strCache>
            </c:strRef>
          </c:cat>
          <c:val>
            <c:numRef>
              <c:f>Sheet1!$C$2:$C$6</c:f>
              <c:numCache>
                <c:formatCode>0.0</c:formatCode>
                <c:ptCount val="5"/>
                <c:pt idx="0">
                  <c:v>1</c:v>
                </c:pt>
                <c:pt idx="1">
                  <c:v>2.0999999999999996</c:v>
                </c:pt>
                <c:pt idx="2">
                  <c:v>2.7</c:v>
                </c:pt>
                <c:pt idx="3">
                  <c:v>2.8</c:v>
                </c:pt>
                <c:pt idx="4">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5.7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0.19999999999999929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8.4</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Sheet1!$B$2:$B$6</c:f>
              <c:numCache>
                <c:formatCode>0.0</c:formatCode>
                <c:ptCount val="5"/>
                <c:pt idx="0">
                  <c:v>5.9</c:v>
                </c:pt>
                <c:pt idx="1">
                  <c:v>6.3</c:v>
                </c:pt>
                <c:pt idx="2">
                  <c:v>6.6</c:v>
                </c:pt>
                <c:pt idx="3">
                  <c:v>6.7</c:v>
                </c:pt>
                <c:pt idx="4">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The Queen Elizabeth Hospital King's Lynn NHS Foundation Trust</c:v>
                </c:pt>
                <c:pt idx="3">
                  <c:v>North West Anglia NHS Foundation Trust</c:v>
                </c:pt>
                <c:pt idx="4">
                  <c:v>Mid and South Essex NHS Foundation Trust</c:v>
                </c:pt>
              </c:strCache>
            </c:strRef>
          </c:cat>
          <c:val>
            <c:numRef>
              <c:f>Sheet1!$C$2:$C$6</c:f>
              <c:numCache>
                <c:formatCode>0.0</c:formatCode>
                <c:ptCount val="5"/>
                <c:pt idx="0">
                  <c:v>4.0999999999999996</c:v>
                </c:pt>
                <c:pt idx="1">
                  <c:v>3.7</c:v>
                </c:pt>
                <c:pt idx="2">
                  <c:v>3.4000000000000004</c:v>
                </c:pt>
                <c:pt idx="3">
                  <c:v>3.3</c:v>
                </c:pt>
                <c:pt idx="4">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8.4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1.5999999999999996</c:v>
                </c:pt>
                <c:pt idx="1">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2.0999999999999996</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0.49074544194090031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0.16627299999999945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1.7358720000000005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0.76267899999999944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0.78778100000000073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6.5469559999999998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7.1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2.9000000000000004</c:v>
                </c:pt>
                <c:pt idx="1">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5.6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4.4000000000000004</c:v>
                </c:pt>
                <c:pt idx="1">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9.1</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9.9999999999999645E-2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0.51097565905419984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0.14386999999999972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1.5019890000000009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0.65991899999999859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0.26705700000000121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7.6881459999999997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0.30000000000000071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6.8</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3.2</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Your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7.3922759637712998</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3.7</c:v>
                </c:pt>
                <c:pt idx="1">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7.2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2.8</c:v>
                </c:pt>
                <c:pt idx="1">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Sheet1!$B$2:$B$6</c:f>
              <c:numCache>
                <c:formatCode>0.0</c:formatCode>
                <c:ptCount val="5"/>
                <c:pt idx="0">
                  <c:v>8.9</c:v>
                </c:pt>
                <c:pt idx="1">
                  <c:v>7.8</c:v>
                </c:pt>
                <c:pt idx="2">
                  <c:v>7.8</c:v>
                </c:pt>
                <c:pt idx="3">
                  <c:v>7.7</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North West Anglia NHS Foundation Trust</c:v>
                </c:pt>
                <c:pt idx="3">
                  <c:v>West Suffolk NHS Foundation Trust</c:v>
                </c:pt>
                <c:pt idx="4">
                  <c:v>Cambridge University Hospitals NHS Foundation Trust</c:v>
                </c:pt>
              </c:strCache>
            </c:strRef>
          </c:cat>
          <c:val>
            <c:numRef>
              <c:f>Sheet1!$C$2:$C$6</c:f>
              <c:numCache>
                <c:formatCode>0.0</c:formatCode>
                <c:ptCount val="5"/>
                <c:pt idx="0">
                  <c:v>1.0999999999999996</c:v>
                </c:pt>
                <c:pt idx="1">
                  <c:v>2.2000000000000002</c:v>
                </c:pt>
                <c:pt idx="2">
                  <c:v>2.2000000000000002</c:v>
                </c:pt>
                <c:pt idx="3">
                  <c:v>2.2999999999999998</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4.5</c:v>
                </c:pt>
                <c:pt idx="1">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5.5</c:v>
                </c:pt>
                <c:pt idx="1">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5.9</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4.0999999999999996</c:v>
                </c:pt>
                <c:pt idx="1">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6.5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Hospitals NHS Trust</c:v>
                </c:pt>
                <c:pt idx="3">
                  <c:v>East and North Hertfordshire NHS Trust</c:v>
                </c:pt>
                <c:pt idx="4">
                  <c:v>The Queen Elizabeth Hospital King's Lynn NHS Foundation Trust</c:v>
                </c:pt>
              </c:strCache>
            </c:strRef>
          </c:cat>
          <c:val>
            <c:numRef>
              <c:f>Sheet1!$B$2:$B$6</c:f>
              <c:numCache>
                <c:formatCode>0.0</c:formatCode>
                <c:ptCount val="5"/>
                <c:pt idx="0">
                  <c:v>7.1</c:v>
                </c:pt>
                <c:pt idx="1">
                  <c:v>7.2</c:v>
                </c:pt>
                <c:pt idx="2">
                  <c:v>7.4</c:v>
                </c:pt>
                <c:pt idx="3">
                  <c:v>7.4</c:v>
                </c:pt>
                <c:pt idx="4">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Hospitals NHS Trust</c:v>
                </c:pt>
                <c:pt idx="3">
                  <c:v>East and North Hertfordshire NHS Trust</c:v>
                </c:pt>
                <c:pt idx="4">
                  <c:v>The Queen Elizabeth Hospital King's Lynn NHS Foundation Trust</c:v>
                </c:pt>
              </c:strCache>
            </c:strRef>
          </c:cat>
          <c:val>
            <c:numRef>
              <c:f>Sheet1!$C$2:$C$6</c:f>
              <c:numCache>
                <c:formatCode>0.0</c:formatCode>
                <c:ptCount val="5"/>
                <c:pt idx="0">
                  <c:v>2.9000000000000004</c:v>
                </c:pt>
                <c:pt idx="1">
                  <c:v>2.8</c:v>
                </c:pt>
                <c:pt idx="2">
                  <c:v>2.5999999999999996</c:v>
                </c:pt>
                <c:pt idx="3">
                  <c:v>2.5999999999999996</c:v>
                </c:pt>
                <c:pt idx="4">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c:v>
                </c:pt>
                <c:pt idx="1">
                  <c:v>6.2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4</c:v>
                </c:pt>
                <c:pt idx="1">
                  <c:v>3.8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1.2</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8.8000000000000007</c:v>
                </c:pt>
                <c:pt idx="1">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84.668199999999999</c:v>
                </c:pt>
                <c:pt idx="1">
                  <c:v>1.373</c:v>
                </c:pt>
                <c:pt idx="2">
                  <c:v>7.3227000000000002</c:v>
                </c:pt>
                <c:pt idx="3">
                  <c:v>1.6017999999999999</c:v>
                </c:pt>
                <c:pt idx="4">
                  <c:v>0.6865</c:v>
                </c:pt>
                <c:pt idx="5">
                  <c:v>4.3478000000000003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4.4650999999999996E-2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0.46993599999999969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0.13101400000000041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1.3677749999999991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0.60095000000000098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0.45813099999999984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7.4605290000000002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8.6999999999999993</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7.5</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2.2421097101900322E-2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0.18877100000000002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1.9707399999999993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0.86587200000000042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1.626493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5.1741489999999999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0.10052300000000081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0.31058499999999967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8.6587999999999887E-2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0.90397299999999969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0.39717399999999969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0.4969020000000004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7.9719629999999997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3.448199999999968E-2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0.30741700000000005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8.570600000000006E-2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0.89475499999999997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0.39312299999999922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0.39225600000000149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7.8888259999999999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0.46622409375560014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0.15594199999999958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1.6280200000000002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0.71529300000000084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0.80624299999999849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5.9745860000000004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2.7432000000001011E-2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0.25375399999999892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7.0745000000000502E-2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0.73856499999999947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7.0743999999999474E-2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0.2537540000000007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9.0733000000000175E-2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8.3934680000000004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0.2363860227920993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0.10775399999999991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1.1249320000000012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0.10775299999999888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0.38650100000000087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0.19955399999999912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7.8527800000000001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0.13048036853580047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0.11143899999999984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1.1634069999999994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0.11143900000000073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0.3997200000000003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0.27014999999999922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7.4371549999999997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20.978999999999999</c:v>
                </c:pt>
                <c:pt idx="1">
                  <c:v>0.4662</c:v>
                </c:pt>
                <c:pt idx="2">
                  <c:v>63.170200000000001</c:v>
                </c:pt>
                <c:pt idx="3">
                  <c:v>4.1958000000000002</c:v>
                </c:pt>
                <c:pt idx="4">
                  <c:v>3.2633999999999999</c:v>
                </c:pt>
                <c:pt idx="5">
                  <c:v>3.0303</c:v>
                </c:pt>
                <c:pt idx="6">
                  <c:v>0.2331</c:v>
                </c:pt>
                <c:pt idx="7">
                  <c:v>1.8648</c:v>
                </c:pt>
                <c:pt idx="8">
                  <c:v>2.7972000000000001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0.57134099999999943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0.37673999999999985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0.1050330000000006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1.0965229999999995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0.1050330000000006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0.37673999999999985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0.39567699999999917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8.5339600000000004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0.35139996031469956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0.11334399999999967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1.1832960000000003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0.11334399999999967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0.40655300000000061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0.69456300000000049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6.5279249999999998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0.40301400992979985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0.13793600000000072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1.4400319999999995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0.13793599999999984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0.49476300000000073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0.49330999999999925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7.8818580000000003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0.4410065358626003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0.1844739999999998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1.9258860000000002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0.18447499999999994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0.66169000000000011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0.95037800000000061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5.7706210000000002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0.270643999999999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0.19615100000000041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5.4685000000000983E-2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0.57090899999999856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5.4686000000000234E-2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0.19615100000000041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2.1497999999999351E-2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9.2317669999999996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0.76349999999999996</c:v>
                </c:pt>
                <c:pt idx="1">
                  <c:v>0.23650000000000004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0.76349999999999996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Your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Sheet1!$B$2:$B$6</c:f>
              <c:numCache>
                <c:formatCode>0.0</c:formatCode>
                <c:ptCount val="5"/>
                <c:pt idx="0">
                  <c:v>9.3000000000000007</c:v>
                </c:pt>
                <c:pt idx="1">
                  <c:v>9</c:v>
                </c:pt>
                <c:pt idx="2">
                  <c:v>8.9</c:v>
                </c:pt>
                <c:pt idx="3">
                  <c:v>8.8000000000000007</c:v>
                </c:pt>
                <c:pt idx="4">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Cambridge University Hospitals NHS Foundation Trust</c:v>
                </c:pt>
                <c:pt idx="2">
                  <c:v>West Suffolk NHS Foundation Trust</c:v>
                </c:pt>
                <c:pt idx="3">
                  <c:v>Norfolk and Norwich University Hospitals NHS Foundation Trust</c:v>
                </c:pt>
                <c:pt idx="4">
                  <c:v>East and North Hertfordshire NHS Trust</c:v>
                </c:pt>
              </c:strCache>
            </c:strRef>
          </c:cat>
          <c:val>
            <c:numRef>
              <c:f>Sheet1!$C$2:$C$6</c:f>
              <c:numCache>
                <c:formatCode>0.0</c:formatCode>
                <c:ptCount val="5"/>
                <c:pt idx="0">
                  <c:v>0.69999999999999929</c:v>
                </c:pt>
                <c:pt idx="1">
                  <c:v>1</c:v>
                </c:pt>
                <c:pt idx="2">
                  <c:v>1.0999999999999996</c:v>
                </c:pt>
                <c:pt idx="3">
                  <c:v>1.1999999999999993</c:v>
                </c:pt>
                <c:pt idx="4">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Bedfordshire Hospitals NHS Foundation Trust</c:v>
                </c:pt>
                <c:pt idx="1">
                  <c:v>The Princess Alexandra Hospital NHS Trust</c:v>
                </c:pt>
                <c:pt idx="2">
                  <c:v>West Hertfordshire Hospitals NHS Trust</c:v>
                </c:pt>
                <c:pt idx="3">
                  <c:v>The Queen Elizabeth Hospital King's Lynn NHS Foundation Trust</c:v>
                </c:pt>
                <c:pt idx="4">
                  <c:v>Mid and South Essex NHS Foundation Trust</c:v>
                </c:pt>
              </c:strCache>
            </c:strRef>
          </c:cat>
          <c:val>
            <c:numRef>
              <c:f>Sheet1!$B$2:$B$6</c:f>
              <c:numCache>
                <c:formatCode>0.0</c:formatCode>
                <c:ptCount val="5"/>
                <c:pt idx="0">
                  <c:v>8.3000000000000007</c:v>
                </c:pt>
                <c:pt idx="1">
                  <c:v>8.4</c:v>
                </c:pt>
                <c:pt idx="2">
                  <c:v>8.4</c:v>
                </c:pt>
                <c:pt idx="3">
                  <c:v>8.4</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Bedfordshire Hospitals NHS Foundation Trust</c:v>
                </c:pt>
                <c:pt idx="1">
                  <c:v>The Princess Alexandra Hospital NHS Trust</c:v>
                </c:pt>
                <c:pt idx="2">
                  <c:v>West Hertfordshire Hospitals NHS Trust</c:v>
                </c:pt>
                <c:pt idx="3">
                  <c:v>The Queen Elizabeth Hospital King's Lynn NHS Foundation Trust</c:v>
                </c:pt>
                <c:pt idx="4">
                  <c:v>Mid and South Essex NHS Foundation Trust</c:v>
                </c:pt>
              </c:strCache>
            </c:strRef>
          </c:cat>
          <c:val>
            <c:numRef>
              <c:f>Sheet1!$C$2:$C$6</c:f>
              <c:numCache>
                <c:formatCode>0.0</c:formatCode>
                <c:ptCount val="5"/>
                <c:pt idx="0">
                  <c:v>1.6999999999999993</c:v>
                </c:pt>
                <c:pt idx="1">
                  <c:v>1.5999999999999996</c:v>
                </c:pt>
                <c:pt idx="2">
                  <c:v>1.5999999999999996</c:v>
                </c:pt>
                <c:pt idx="3">
                  <c:v>1.5999999999999996</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0.10576700000000017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0.24539000000000044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6.8411999999998585E-2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0.71421899999999994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6.8413000000001389E-2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0.24538999999999866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0.19447800000000015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8.4276269999999993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0.19404417147080011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5.8073999999999515E-2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0.60628599999999899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5.8074000000001291E-2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0.20830599999999855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0.15442400000000056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8.7707130000000006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0.16331623587499955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8.1865999999999772E-2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0.85466700000000095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8.1865999999999772E-2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0.29364400000000046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9.2639000000000138E-2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8.0216010000000004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c:v>
                </c:pt>
                <c:pt idx="1">
                  <c:v>48.4848</c:v>
                </c:pt>
                <c:pt idx="2">
                  <c:v>50.582799999999999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Your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Sheet1!$B$2:$B$6</c:f>
              <c:numCache>
                <c:formatCode>0.0</c:formatCode>
                <c:ptCount val="5"/>
                <c:pt idx="0">
                  <c:v>9.1999999999999993</c:v>
                </c:pt>
                <c:pt idx="1">
                  <c:v>8.6</c:v>
                </c:pt>
                <c:pt idx="2">
                  <c:v>8.6</c:v>
                </c:pt>
                <c:pt idx="3">
                  <c:v>8.5</c:v>
                </c:pt>
                <c:pt idx="4">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James Paget University Hospitals NHS Foundation Trust</c:v>
                </c:pt>
                <c:pt idx="2">
                  <c:v>West Suffolk NHS Foundation Trust</c:v>
                </c:pt>
                <c:pt idx="3">
                  <c:v>Cambridge University Hospitals NHS Foundation Trust</c:v>
                </c:pt>
                <c:pt idx="4">
                  <c:v>North West Anglia NHS Foundation Trust</c:v>
                </c:pt>
              </c:strCache>
            </c:strRef>
          </c:cat>
          <c:val>
            <c:numRef>
              <c:f>Sheet1!$C$2:$C$6</c:f>
              <c:numCache>
                <c:formatCode>0.0</c:formatCode>
                <c:ptCount val="5"/>
                <c:pt idx="0">
                  <c:v>0.80000000000000071</c:v>
                </c:pt>
                <c:pt idx="1">
                  <c:v>1.4000000000000004</c:v>
                </c:pt>
                <c:pt idx="2">
                  <c:v>1.4000000000000004</c:v>
                </c:pt>
                <c:pt idx="3">
                  <c:v>1.5</c:v>
                </c:pt>
                <c:pt idx="4">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West Hertfordshire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Sheet1!$B$2:$B$6</c:f>
              <c:numCache>
                <c:formatCode>0.0</c:formatCode>
                <c:ptCount val="5"/>
                <c:pt idx="0">
                  <c:v>7.9</c:v>
                </c:pt>
                <c:pt idx="1">
                  <c:v>8</c:v>
                </c:pt>
                <c:pt idx="2">
                  <c:v>8.1</c:v>
                </c:pt>
                <c:pt idx="3">
                  <c:v>8.1</c:v>
                </c:pt>
                <c:pt idx="4">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West Hertfordshire Hospitals NHS Trust</c:v>
                </c:pt>
                <c:pt idx="2">
                  <c:v>Bedfordshire Hospitals NHS Foundation Trust</c:v>
                </c:pt>
                <c:pt idx="3">
                  <c:v>The Queen Elizabeth Hospital King's Lynn NHS Foundation Trust</c:v>
                </c:pt>
                <c:pt idx="4">
                  <c:v>Milton Keynes University Hospital NHS Foundation Trust</c:v>
                </c:pt>
              </c:strCache>
            </c:strRef>
          </c:cat>
          <c:val>
            <c:numRef>
              <c:f>Sheet1!$C$2:$C$6</c:f>
              <c:numCache>
                <c:formatCode>0.0</c:formatCode>
                <c:ptCount val="5"/>
                <c:pt idx="0">
                  <c:v>2.0999999999999996</c:v>
                </c:pt>
                <c:pt idx="1">
                  <c:v>2</c:v>
                </c:pt>
                <c:pt idx="2">
                  <c:v>1.9000000000000004</c:v>
                </c:pt>
                <c:pt idx="3">
                  <c:v>1.9000000000000004</c:v>
                </c:pt>
                <c:pt idx="4">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0.10739000000000054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0.28923099999999913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8.06350000000009E-2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0.84182200000000051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8.0634999999999124E-2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0.2892310000000009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0.16075999999999979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8.2454319999999992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7.9110000000000014E-3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0.25893800000000056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7.2188999999999837E-2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0.75365099999999963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7.2190000000000865E-2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0.22293203551539875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8.4271390000000004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7.8288999999999831E-2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0.30685200000000101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8.5547999999999291E-2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0.89311099999999932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8.5548000000001068E-2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0.30685199999999924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4.8820000000000974E-2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7.9749040000000004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0.45217399999999941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0.3521800000000006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9.8185999999999218E-2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1.0250410000000008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9.8184999999999967E-2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0.35218099999999897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0.76015000000000121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7.3947409999999998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Your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Sheet1!$B$2:$B$6</c:f>
              <c:numCache>
                <c:formatCode>0.0</c:formatCode>
                <c:ptCount val="5"/>
                <c:pt idx="0">
                  <c:v>9.1</c:v>
                </c:pt>
                <c:pt idx="1">
                  <c:v>8.1999999999999993</c:v>
                </c:pt>
                <c:pt idx="2">
                  <c:v>8.1999999999999993</c:v>
                </c:pt>
                <c:pt idx="3">
                  <c:v>8</c:v>
                </c:pt>
                <c:pt idx="4">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James Paget University Hospitals NHS Foundation Trust</c:v>
                </c:pt>
                <c:pt idx="3">
                  <c:v>North West Anglia NHS Foundation Trust</c:v>
                </c:pt>
                <c:pt idx="4">
                  <c:v>Cambridge University Hospitals NHS Foundation Trust</c:v>
                </c:pt>
              </c:strCache>
            </c:strRef>
          </c:cat>
          <c:val>
            <c:numRef>
              <c:f>Sheet1!$C$2:$C$6</c:f>
              <c:numCache>
                <c:formatCode>0.0</c:formatCode>
                <c:ptCount val="5"/>
                <c:pt idx="0">
                  <c:v>0.90000000000000036</c:v>
                </c:pt>
                <c:pt idx="1">
                  <c:v>1.8000000000000007</c:v>
                </c:pt>
                <c:pt idx="2">
                  <c:v>1.8000000000000007</c:v>
                </c:pt>
                <c:pt idx="3">
                  <c:v>2</c:v>
                </c:pt>
                <c:pt idx="4">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Princess Alexandra Hospital NHS Trust</c:v>
                </c:pt>
                <c:pt idx="1">
                  <c:v>Bedfordshire Hospitals NHS Foundation Trust</c:v>
                </c:pt>
                <c:pt idx="2">
                  <c:v>West Hertfordshire Hospitals NHS Trust</c:v>
                </c:pt>
                <c:pt idx="3">
                  <c:v>Milton Keynes University Hospital NHS Foundation Trust</c:v>
                </c:pt>
                <c:pt idx="4">
                  <c:v>The Queen Elizabeth Hospital King's Lynn NHS Foundation Trust</c:v>
                </c:pt>
              </c:strCache>
            </c:strRef>
          </c:cat>
          <c:val>
            <c:numRef>
              <c:f>Sheet1!$B$2:$B$6</c:f>
              <c:numCache>
                <c:formatCode>0.0</c:formatCode>
                <c:ptCount val="5"/>
                <c:pt idx="0">
                  <c:v>7.5</c:v>
                </c:pt>
                <c:pt idx="1">
                  <c:v>7.6</c:v>
                </c:pt>
                <c:pt idx="2">
                  <c:v>7.6</c:v>
                </c:pt>
                <c:pt idx="3">
                  <c:v>7.6</c:v>
                </c:pt>
                <c:pt idx="4">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Princess Alexandra Hospital NHS Trust</c:v>
                </c:pt>
                <c:pt idx="1">
                  <c:v>Bedfordshire Hospitals NHS Foundation Trust</c:v>
                </c:pt>
                <c:pt idx="2">
                  <c:v>West Hertfordshire Hospitals NHS Trust</c:v>
                </c:pt>
                <c:pt idx="3">
                  <c:v>Milton Keynes University Hospital NHS Foundation Trust</c:v>
                </c:pt>
                <c:pt idx="4">
                  <c:v>The Queen Elizabeth Hospital King's Lynn NHS Foundation Trust</c:v>
                </c:pt>
              </c:strCache>
            </c:strRef>
          </c:cat>
          <c:val>
            <c:numRef>
              <c:f>Sheet1!$C$2:$C$6</c:f>
              <c:numCache>
                <c:formatCode>0.0</c:formatCode>
                <c:ptCount val="5"/>
                <c:pt idx="0">
                  <c:v>2.5</c:v>
                </c:pt>
                <c:pt idx="1">
                  <c:v>2.4000000000000004</c:v>
                </c:pt>
                <c:pt idx="2">
                  <c:v>2.4000000000000004</c:v>
                </c:pt>
                <c:pt idx="3">
                  <c:v>2.4000000000000004</c:v>
                </c:pt>
                <c:pt idx="4">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0.36194199999999999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0.30526300000000006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8.5104999999999542E-2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0.8884849999999993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8.510500000000043E-2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0.30526300000000006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0.18270500000000034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7.4304550000000003</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0.1965757007294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8.8333000000000439E-2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0.92218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8.8332999999999551E-2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0.31684000000000001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0.61757100000000076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6.5117940000000001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0.12853346760380013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6.3615000000000421E-2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0.6641370000000002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6.3614999999998645E-2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0.22818200000000033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0.27124000000000059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8.5009759999999996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0.15419299999999936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0.38859400000000033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0.10833699999999968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1.1310229999999999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0.10833700000000057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0.38859399999999944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0.53823299999999996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7.1344729999999998</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0.13419402761539967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0.1468790000000002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1.5333969999999999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0.1468790000000002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0.52684100000000011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1.5693080000000004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5.5764810000000002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5.7207999999999997</c:v>
                </c:pt>
                <c:pt idx="1">
                  <c:v>9.3821999999999992</c:v>
                </c:pt>
                <c:pt idx="2">
                  <c:v>22.425599999999999</c:v>
                </c:pt>
                <c:pt idx="3">
                  <c:v>62.471400000000003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9.4522168721001165E-2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4.3554999999999566E-2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0.45470800000000011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4.3554999999999566E-2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0.15622700000000123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0.10819699999999877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9.1836520000000004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0.20034100000000166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0.21087699999999998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5.8790999999999372E-2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0.61376899999999956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5.8791000000001148E-2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0.21087699999999998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0.18988499999999853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8.8201319999999992</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0.25442897606460058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8.8731999999999367E-2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0.92634799999999995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8.8732000000000255E-2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0.31827299999999958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0.42662699999999987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7.9683849999999996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Your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Sheet1!$B$2:$B$6</c:f>
              <c:numCache>
                <c:formatCode>0.0</c:formatCode>
                <c:ptCount val="5"/>
                <c:pt idx="0">
                  <c:v>8.6</c:v>
                </c:pt>
                <c:pt idx="1">
                  <c:v>8.5</c:v>
                </c:pt>
                <c:pt idx="2">
                  <c:v>8.3000000000000007</c:v>
                </c:pt>
                <c:pt idx="3">
                  <c:v>8.1999999999999993</c:v>
                </c:pt>
                <c:pt idx="4">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Papworth Hospital NHS Foundation Trust</c:v>
                </c:pt>
                <c:pt idx="1">
                  <c:v>West Suffolk NHS Foundation Trust</c:v>
                </c:pt>
                <c:pt idx="2">
                  <c:v>East Suffolk and North Essex NHS Foundation Trust</c:v>
                </c:pt>
                <c:pt idx="3">
                  <c:v>James Paget University Hospitals NHS Foundation Trust</c:v>
                </c:pt>
                <c:pt idx="4">
                  <c:v>East and North Hertfordshire NHS Trust</c:v>
                </c:pt>
              </c:strCache>
            </c:strRef>
          </c:cat>
          <c:val>
            <c:numRef>
              <c:f>Sheet1!$C$2:$C$6</c:f>
              <c:numCache>
                <c:formatCode>0.0</c:formatCode>
                <c:ptCount val="5"/>
                <c:pt idx="0">
                  <c:v>1.4000000000000004</c:v>
                </c:pt>
                <c:pt idx="1">
                  <c:v>1.5</c:v>
                </c:pt>
                <c:pt idx="2">
                  <c:v>1.6999999999999993</c:v>
                </c:pt>
                <c:pt idx="3">
                  <c:v>1.8000000000000007</c:v>
                </c:pt>
                <c:pt idx="4">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West Hertfordshire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Sheet1!$B$2:$B$6</c:f>
              <c:numCache>
                <c:formatCode>0.0</c:formatCode>
                <c:ptCount val="5"/>
                <c:pt idx="0">
                  <c:v>7.5</c:v>
                </c:pt>
                <c:pt idx="1">
                  <c:v>7.7</c:v>
                </c:pt>
                <c:pt idx="2">
                  <c:v>7.8</c:v>
                </c:pt>
                <c:pt idx="3">
                  <c:v>7.8</c:v>
                </c:pt>
                <c:pt idx="4">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West Hertfordshire Hospitals NHS Trust</c:v>
                </c:pt>
                <c:pt idx="1">
                  <c:v>Mid and South Essex NHS Foundation Trust</c:v>
                </c:pt>
                <c:pt idx="2">
                  <c:v>Bedfordshire Hospitals NHS Foundation Trust</c:v>
                </c:pt>
                <c:pt idx="3">
                  <c:v>Milton Keynes University Hospital NHS Foundation Trust</c:v>
                </c:pt>
                <c:pt idx="4">
                  <c:v>The Princess Alexandra Hospital NHS Trust</c:v>
                </c:pt>
              </c:strCache>
            </c:strRef>
          </c:cat>
          <c:val>
            <c:numRef>
              <c:f>Sheet1!$C$2:$C$6</c:f>
              <c:numCache>
                <c:formatCode>0.0</c:formatCode>
                <c:ptCount val="5"/>
                <c:pt idx="0">
                  <c:v>2.5</c:v>
                </c:pt>
                <c:pt idx="1">
                  <c:v>2.2999999999999998</c:v>
                </c:pt>
                <c:pt idx="2">
                  <c:v>2.2000000000000002</c:v>
                </c:pt>
                <c:pt idx="3">
                  <c:v>2.2000000000000002</c:v>
                </c:pt>
                <c:pt idx="4">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5.5016000000000176E-2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0.23316299999999934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6.500500000000109E-2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0.6786329999999996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6.5004999999999313E-2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0.23316300000000112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0.10237799999999986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8.5436510000000006</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0.45492199999999983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0.29005900000000029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8.0866000000000327E-2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0.84423199999999898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8.0866000000000327E-2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0.2900589999999994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0.33681400000000039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7.0048399999999997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0.29891480768989975</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9.5280999999999949E-2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0.99471100000000057</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9.5279999999998921E-2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0.34176000000000073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0.3675499999999996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7.0301309999999999</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Your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6.6863900239486904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RWG | West Hertfordshire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RWG | West Hertfordshire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RWG | West Hertfordshire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West Hertfordshire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290327268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1556785556"/>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Feedback on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Q49. During your hospital stay, were you ever asked to give your views on the quality of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78648721"/>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2291380"/>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392104087"/>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Q43. Did hospital staff tell you who to contact if you were worried about your condition or treatment after you left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Q39. Before you left hospital, were you given any information about what you should or should not do after 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7484373"/>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97321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281883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1575152844"/>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412181147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440251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87700981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36520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22544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901886653"/>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2201296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36482878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71932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4473243"/>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97063700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1537140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316908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9562314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627556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404616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8563588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9820465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65450804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32386474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396028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2677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90269696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42113246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401013322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0006707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79378831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99741500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281309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162927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214817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35479821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485438969"/>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1941568196"/>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29647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4467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31309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696215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3748043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78344857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4700557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65474680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194276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00831844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268544758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2239084417"/>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567597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2289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37607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70525746"/>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80769503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42577266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3253020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35795845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6867719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421800472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89344617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9269279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639969717"/>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67237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332281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51823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508387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8256892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3304243683"/>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0792895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80205513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25349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212246251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207839054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074750500"/>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1258635336"/>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141161136"/>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01563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277993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2930003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185148782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73702468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269634126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3341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83414614"/>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74444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5114180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5961576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2588034802"/>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7.5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0389292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02639975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317443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27536286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287911528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877794665"/>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35507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12509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60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53867221"/>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51446540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87777327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6.7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7097283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3714030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116540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231167175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06428604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279735677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97208051"/>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169466390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5963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198667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7886850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49836905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339993596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32465124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64743170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268707024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96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47035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7211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953136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50685969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7818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78991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223565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5162657"/>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393795496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96195494"/>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551793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0382164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1285565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176496783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591678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74710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8362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359481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6361558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3428756253"/>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55078992"/>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6649461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9423666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7354761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12961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00973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42838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8870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8450857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272508940"/>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260602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7978783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942322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72869294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69053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931038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21924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110922681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273904285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3233866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89828150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174931870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8931043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55810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619747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500015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5292135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27306772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41220497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21557725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5496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70616613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57462168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0666873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8492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71346221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35214143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6747908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3734350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61753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3101338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41298123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324651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66894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6933225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8642904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638031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2280492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153940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9453660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76856973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03763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2073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46308043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73262328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17950565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18913162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26036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9531575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9987777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778291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32683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85815917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7738305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399127926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305664525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33256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2703523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53869272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081181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28155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98700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96787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0595117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65050809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64188803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138715590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3688032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9623979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955901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7475847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4591775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8144077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2542169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75568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5105873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0259912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73976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6401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25520390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42827794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11995766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2046220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59237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301471564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9270682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23744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27317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89654539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67328026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5466520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2900256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02063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40724832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99584815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676182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58078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7711396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372487873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74451774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333172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42492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1709618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1597462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22254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9017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36491883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8549644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418865231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257650960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46381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0289075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1066455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44828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8009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694840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93986141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331676002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14363418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455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3123982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08026517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(315)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38466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7404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378768537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82500553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37428363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(327)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9059802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712271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2520377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1747536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5990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682684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388703929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17970852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732078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8329741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99252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7626742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60342039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625223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9015499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298687626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07420321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312514281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47516046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16734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1531971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159917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(173)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151084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215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93274115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034295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3885461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123771450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947107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13938460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6017152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90006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100865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1544552711"/>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38949479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274923641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(274)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332397711"/>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93064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60036353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0211994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(131)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509776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74036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20229642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7328093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41391304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97868061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55548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4449424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113168913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148204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9729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39734593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922647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740238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(237)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2553531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73549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1622312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376980051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49312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019373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13155759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6829354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315104768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3255502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613393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24002176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66793960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(349)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493195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3841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34034892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39169512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225309118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58612873"/>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72036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7583847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21022129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059212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0871476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52564651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410789687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264477000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(334)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43331434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08685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293584794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193025806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(371)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437869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08005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16465812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25730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42634972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77342038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WATFORD GENERAL HOSPITAL (367)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ST ALBANS CITY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790120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820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119789263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20065888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07306242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242157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47381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2774973298"/>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30667168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4119703181"/>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837555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398408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652431052"/>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24524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70756031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1714312972"/>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5352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363412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58751939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560835920"/>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838166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8716969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152742132"/>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6055270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D966"/>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0584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05407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70356330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31243017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883827918"/>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783855703"/>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442547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4369460"/>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8506336"/>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74421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hyp="http://schemas.microsoft.com/office/drawing/2018/hyperlinkcolor" xmlns:a16="http://schemas.microsoft.com/office/drawing/2014/main"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23515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39082964"/>
              </p:ext>
            </p:extLst>
          </p:nvPr>
        </p:nvGraphicFramePr>
        <p:xfrm>
          <a:off x="468000" y="1548000"/>
          <a:ext cx="11253864" cy="210312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Q8. How clean was the hospital room or ward that you were in?
Q18. When doctors spoke about your care in front of you, were you included in the conversation?
Q20. Did you have confidence and trust in the nurses treating you?
Q21. When nurses spoke about your care in front of you, were you included in the conversation?
Q33. Beforehand, how well did hospital staff explain how you might feel after you had the operations or procedures?
Q34. After the operations or procedures, how well did hospital staff explain how the operation or procedure had gone?
Q35. To what extent did staff involve you in decisions about you leaving hospital?
Q39. Before you left hospital, were you given any information about what you should or should not do after leaving hospital?
Q42. Before you left hospital, did you know what would happen next with your care?
Q48. Overall, how was your experience while you were in the hospital?</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2522977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585263721"/>
              </p:ext>
            </p:extLst>
          </p:nvPr>
        </p:nvGraphicFramePr>
        <p:xfrm>
          <a:off x="468000" y="1548000"/>
          <a:ext cx="11253864" cy="1859280"/>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Q10. If you brought medication with you to hospital, were you able to take it when you needed to?
Q17. Did you have confidence and trust in the doctors treating you?
Q19. When you asked nurses questions, did you get answers you could understand?
Q24. To what extent did staff looking after you involve you in decisions about your care and treatment?
Q32. Beforehand, how well did hospital staff answer your questions about the operations or procedures?
Q36. To what extent did hospital staff take your family or home situation into account when planning for you to leave hospital?
Q38. Were you given enough notice about when you were going to leave hospital?
Q43. Did hospital staff tell you who to contact if you were worried about your condition or treatment after you left hospital?</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65801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3335802729"/>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477428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458895105"/>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Q2. How did you feel about the length of time you were on the waiting list before your admission to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+1.2</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Q10. If you brought medication with you to hospital, were you able to take it when you needed to?</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staff?</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Q34. After the operations or procedures, how well did hospital staff explain how the operation or procedure had gone?</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Q43. Did hospital staff tell you who to contact if you were worried about your condition or treatment after you left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Q35. To what extent did staff involve you in decisions about you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Q8. How clean was the hospital room or ward that you were in?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53101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West Hertfordshire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260144601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Dietary needs or requirements: patients being offered food that met any dietary needs or requirements they had
Waiting to be admitted: patients feeling that they waited the right amount of time on the waiting list before being admitted to hospital
Feedback on care: patients being asked to give their views on the quality of their care
Enough nurses: patients feeling there were enough nurses on duty to care for them in hospital</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445533643"/>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Contact: patients being given information about who to contact if they were worried about their condition or treatment after leaving hospital
After the operation or procedure: patients being given an explanation from staff of how their operation or procedure went
Noise from other patients: patients not being bothered by noise at night from other patients
Information on discharge: patients being given information about what they should or should not do after leaving hospital
Changing wards during the night: staff explaining the reason for patients needing to change wards during the night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West Hertfordshire Hospitals NHS Trust who had attended in late 2021. Responses were received from 437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36818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49156414"/>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191263638"/>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73%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0013963"/>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094966383"/>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27%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2048388"/>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37%</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201346147"/>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45%</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4113707243"/>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910752795"/>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860590205"/>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17736969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25675550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1%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913819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446401780"/>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2066621"/>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114506481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478884829"/>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c="http://schemas.openxmlformats.org/drawingml/2006/chart" xmlns:adec="http://schemas.microsoft.com/office/drawing/2017/decorative" xmlns:a16="http://schemas.microsoft.com/office/drawing/2014/main"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16753</Words>
  <Application>Microsoft Office PowerPoint</Application>
  <PresentationFormat>Widescreen</PresentationFormat>
  <Paragraphs>2339</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West Hertfordshire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847</cp:revision>
  <dcterms:created xsi:type="dcterms:W3CDTF">2021-03-04T09:52:26Z</dcterms:created>
  <dcterms:modified xsi:type="dcterms:W3CDTF">2022-09-30T14:23:03Z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